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5" r:id="rId5"/>
    <p:sldId id="263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94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4827-0133-284C-9CB0-5FFF5CDC0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3B282-2173-9440-A1CF-AD9960612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759FC-29F0-CB4D-9FB9-E567A52E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DBF12-1036-7F4D-8FF9-1D4CF82AE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14BA2-D198-FD4E-BBEC-35FFA921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5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6F93-9B81-AC41-98B9-A60B325C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46D65-3AC6-BB45-A4A8-64893D0F4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DDBFC-99DC-2844-9635-22FB2DC0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03CD2-5887-3E47-BAC0-E2A3C849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B4AC-650E-254A-A301-146FA5EB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B7EB16-8B44-1448-9972-C838A5A45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244CF-56C3-C948-B9EC-5C4937D0E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EE0ED-C826-674D-992C-9272BA59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F9A89-F21D-FA44-B3EE-FA2AF9EF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B0F8C-F981-E54E-896C-FF8150B4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0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4522-379F-444C-995C-13153172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D185E-458B-8948-8394-711AB7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82FF-8FCF-594A-9531-1E5B8433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31FEC-C708-4C4E-B66F-362DFBBF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C31D5-E4A7-0346-BB0E-E94AA7C2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B36D-805D-994B-AFCB-B25A5A2E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A2348-59EC-694A-A9B9-28830F2BF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0A96B-4FB2-9C46-9568-21DBC329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E617C-0F5B-5B4F-99C1-232CC096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53EC5-B6FE-6A47-B704-8D6D5055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FA34-80E5-044C-9605-145BB02F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ADDC0-C2E0-FF44-8A86-E9E54F936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9730C-3829-294C-8E6F-24682C324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22291-5BD0-E146-ADA6-1E74D75A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FF1A9-9BA6-FF4D-97AB-6C48FD85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1AD2A-79ED-6444-96DE-0E3DE417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6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29A23-B3CD-0F41-900E-F1BC88A4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E3B92-5EF6-BA40-AF4F-417E7843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FF05D-F7F8-3744-9FFC-1A9709A45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F6B7A-461F-F040-9904-294A704DD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0DE86-3FAF-E74D-AAE3-B0F113C68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AACD84-C4AF-9047-ABA9-36EB5BD0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0C00B4-C026-224C-8829-D60A1AC1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E750EE-D8E3-4745-B2DF-0CCB4C81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7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D09B-767B-534D-AD23-D6255108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09F3F-F7B7-0244-BEBA-63C41952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38B29-3D45-7348-A34E-D3801533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A3ECA-324C-764C-A8D6-85311D5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9AA97-83FE-7943-95B2-9D799473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47B0C-3336-0E43-A28D-ED27BB80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AB33D-53E0-9A47-A2D0-B76D106B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E642-1ECA-3848-8DDA-F25ACB7B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3990-5DE7-BF46-8B59-90A008B66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07BD9-CA78-EB47-8CCD-B206B8498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0F3C7-AFC7-B448-BFDE-0A80F17AE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12223-E74F-9741-8041-86C1482E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B097B-0110-1E4C-ACA8-40DDA1FC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7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D916-A68C-B54E-B624-A1FCAC9E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1C758-D043-2B44-BC9C-881E32E52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4EFF8-235B-4647-9554-EA8568973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D0104-D408-B449-A487-DE2F6687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B101D-4277-A441-9CF5-6C295ABD9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38BA0-A57A-3443-AB4E-2C5917E4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8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AB057-7506-FC4B-8628-471DA6D4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AE64-475E-3B48-A9FB-C7D5DBF94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36454-3CE2-694B-A39B-36BC3FC7D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88159-8630-8E44-9D50-D87E518255D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4CA32-0187-9642-AF3E-79D8E146B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C2521-54DE-9549-B911-9BD68A867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DD050-1812-DC4A-BF38-871499307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33DDD5-A7A6-A44A-A0F6-9CCA8611354B}"/>
              </a:ext>
            </a:extLst>
          </p:cNvPr>
          <p:cNvSpPr/>
          <p:nvPr/>
        </p:nvSpPr>
        <p:spPr>
          <a:xfrm>
            <a:off x="2828925" y="1400175"/>
            <a:ext cx="3357563" cy="3829052"/>
          </a:xfrm>
          <a:prstGeom prst="roundRect">
            <a:avLst>
              <a:gd name="adj" fmla="val 308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E2D4D1-D55F-7F42-8054-80E52C02D611}"/>
              </a:ext>
            </a:extLst>
          </p:cNvPr>
          <p:cNvSpPr/>
          <p:nvPr/>
        </p:nvSpPr>
        <p:spPr>
          <a:xfrm>
            <a:off x="518331" y="1400175"/>
            <a:ext cx="1910544" cy="3829051"/>
          </a:xfrm>
          <a:prstGeom prst="roundRect">
            <a:avLst>
              <a:gd name="adj" fmla="val 308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35B2B6A-71E4-E644-9CA2-8A11A7800E02}"/>
              </a:ext>
            </a:extLst>
          </p:cNvPr>
          <p:cNvSpPr/>
          <p:nvPr/>
        </p:nvSpPr>
        <p:spPr>
          <a:xfrm>
            <a:off x="619275" y="1785914"/>
            <a:ext cx="1725083" cy="891599"/>
          </a:xfrm>
          <a:prstGeom prst="roundRect">
            <a:avLst>
              <a:gd name="adj" fmla="val 14299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F270A1-E0F4-AF4A-A2DB-6FB64868B533}"/>
              </a:ext>
            </a:extLst>
          </p:cNvPr>
          <p:cNvSpPr/>
          <p:nvPr/>
        </p:nvSpPr>
        <p:spPr>
          <a:xfrm>
            <a:off x="6586538" y="1400175"/>
            <a:ext cx="3228975" cy="3829051"/>
          </a:xfrm>
          <a:prstGeom prst="roundRect">
            <a:avLst>
              <a:gd name="adj" fmla="val 308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4E7D-8EB3-F74F-A22F-B0BB23FDDCEA}"/>
              </a:ext>
            </a:extLst>
          </p:cNvPr>
          <p:cNvSpPr/>
          <p:nvPr/>
        </p:nvSpPr>
        <p:spPr>
          <a:xfrm>
            <a:off x="10213572" y="1951900"/>
            <a:ext cx="1539068" cy="2736892"/>
          </a:xfrm>
          <a:prstGeom prst="roundRect">
            <a:avLst>
              <a:gd name="adj" fmla="val 308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7BC90C-BAD3-4A4E-AB24-95EB665A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168" y="1557325"/>
            <a:ext cx="918896" cy="8748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2BF6D4-0625-B84A-9365-08DE59A1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82" y="2617982"/>
            <a:ext cx="1067944" cy="10509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08CECC-DF6D-A94E-9919-24BA7776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659" y="2707052"/>
            <a:ext cx="918896" cy="874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8771B5-FF80-2549-8BBE-FF802499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34" y="3856779"/>
            <a:ext cx="918896" cy="87487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092EF0-3622-6047-B3AB-FA43F6A40A4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843526" y="3143445"/>
            <a:ext cx="691133" cy="104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42F5E763-6F34-CF4B-92F1-999449926838}"/>
              </a:ext>
            </a:extLst>
          </p:cNvPr>
          <p:cNvCxnSpPr>
            <a:stCxn id="15" idx="1"/>
            <a:endCxn id="19" idx="1"/>
          </p:cNvCxnSpPr>
          <p:nvPr/>
        </p:nvCxnSpPr>
        <p:spPr>
          <a:xfrm rot="10800000" flipH="1" flipV="1">
            <a:off x="8538168" y="1994764"/>
            <a:ext cx="4266" cy="2299454"/>
          </a:xfrm>
          <a:prstGeom prst="curvedConnector3">
            <a:avLst>
              <a:gd name="adj1" fmla="val -10382372"/>
            </a:avLst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13172C9-F662-274C-93A8-DA12DD84DB7D}"/>
              </a:ext>
            </a:extLst>
          </p:cNvPr>
          <p:cNvCxnSpPr>
            <a:cxnSpLocks/>
            <a:stCxn id="50" idx="2"/>
            <a:endCxn id="112" idx="1"/>
          </p:cNvCxnSpPr>
          <p:nvPr/>
        </p:nvCxnSpPr>
        <p:spPr>
          <a:xfrm rot="16200000" flipH="1">
            <a:off x="6727836" y="4578383"/>
            <a:ext cx="1547691" cy="3842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256D882-D9EA-6543-B5F4-B5E7D41B5455}"/>
              </a:ext>
            </a:extLst>
          </p:cNvPr>
          <p:cNvSpPr/>
          <p:nvPr/>
        </p:nvSpPr>
        <p:spPr>
          <a:xfrm>
            <a:off x="6616924" y="1434223"/>
            <a:ext cx="841151" cy="308827"/>
          </a:xfrm>
          <a:prstGeom prst="roundRect">
            <a:avLst>
              <a:gd name="adj" fmla="val 1142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Production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282F53-1342-8140-B6FC-E9D7CADF9403}"/>
              </a:ext>
            </a:extLst>
          </p:cNvPr>
          <p:cNvSpPr txBox="1"/>
          <p:nvPr/>
        </p:nvSpPr>
        <p:spPr>
          <a:xfrm>
            <a:off x="8534659" y="2373040"/>
            <a:ext cx="1017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iti TC Medium" pitchFamily="2" charset="-128"/>
                <a:ea typeface="Heiti TC Medium" pitchFamily="2" charset="-128"/>
              </a:rPr>
              <a:t>Data Marts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A90CD5-E8C9-C143-97BE-7FC3FBFB238B}"/>
              </a:ext>
            </a:extLst>
          </p:cNvPr>
          <p:cNvSpPr txBox="1"/>
          <p:nvPr/>
        </p:nvSpPr>
        <p:spPr>
          <a:xfrm>
            <a:off x="8543180" y="3539404"/>
            <a:ext cx="1017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iti TC Medium" pitchFamily="2" charset="-128"/>
                <a:ea typeface="Heiti TC Medium" pitchFamily="2" charset="-128"/>
              </a:rPr>
              <a:t>Data Marts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E0E4A4-3799-1A4A-9832-1D1042AF5E33}"/>
              </a:ext>
            </a:extLst>
          </p:cNvPr>
          <p:cNvSpPr txBox="1"/>
          <p:nvPr/>
        </p:nvSpPr>
        <p:spPr>
          <a:xfrm>
            <a:off x="8563356" y="4670270"/>
            <a:ext cx="1017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iti TC Medium" pitchFamily="2" charset="-128"/>
                <a:ea typeface="Heiti TC Medium" pitchFamily="2" charset="-128"/>
              </a:rPr>
              <a:t>Data Marts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8E259B-4B06-994F-835B-366329CF36FB}"/>
              </a:ext>
            </a:extLst>
          </p:cNvPr>
          <p:cNvSpPr txBox="1"/>
          <p:nvPr/>
        </p:nvSpPr>
        <p:spPr>
          <a:xfrm>
            <a:off x="6800596" y="3735056"/>
            <a:ext cx="1017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iti TC Medium" pitchFamily="2" charset="-128"/>
                <a:ea typeface="Heiti TC Medium" pitchFamily="2" charset="-128"/>
              </a:rPr>
              <a:t>Warehouse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4F6F186-0BB5-214F-B33A-343E3B123F71}"/>
              </a:ext>
            </a:extLst>
          </p:cNvPr>
          <p:cNvSpPr/>
          <p:nvPr/>
        </p:nvSpPr>
        <p:spPr>
          <a:xfrm>
            <a:off x="3083979" y="2593322"/>
            <a:ext cx="1098696" cy="1442870"/>
          </a:xfrm>
          <a:prstGeom prst="roundRect">
            <a:avLst>
              <a:gd name="adj" fmla="val 308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E1ED11EF-0833-1C49-81B5-E4E9BEDE16D0}"/>
              </a:ext>
            </a:extLst>
          </p:cNvPr>
          <p:cNvSpPr/>
          <p:nvPr/>
        </p:nvSpPr>
        <p:spPr>
          <a:xfrm>
            <a:off x="4809296" y="2572650"/>
            <a:ext cx="1098696" cy="1442870"/>
          </a:xfrm>
          <a:prstGeom prst="roundRect">
            <a:avLst>
              <a:gd name="adj" fmla="val 308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4D3DCD6-A3D9-EB48-A409-B2B8C5F23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41" y="2674357"/>
            <a:ext cx="914995" cy="82315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103DA9F-7F14-C649-83C3-8B73D558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871" y="2698225"/>
            <a:ext cx="846574" cy="85698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BC3D8E1-2A81-2A4A-8BF9-FAF4C2B85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497" y="4351737"/>
            <a:ext cx="440714" cy="42226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C28CFD7-C68B-E141-8437-166798CD0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86" y="3762287"/>
            <a:ext cx="450393" cy="4293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768520-CE36-8D43-A7B4-CD1E1E2B3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79" y="3763273"/>
            <a:ext cx="352095" cy="43397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7DFEC0E-28DC-4D4C-8AA2-6B45571717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6563" y="2191391"/>
            <a:ext cx="710504" cy="69600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9FB3FEC-5A7F-994D-8D8A-42001066C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547" y="1836223"/>
            <a:ext cx="566183" cy="43634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0088523-B785-D742-BC00-CC2D48F5B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6379" y="4321817"/>
            <a:ext cx="491118" cy="48210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D8DAE2B-DD85-4647-9B21-8C69EA2716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4079" y="2793351"/>
            <a:ext cx="456676" cy="50560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66857FF-5109-3E46-BAC4-311D5E2026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6808" y="3683253"/>
            <a:ext cx="701616" cy="55296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E9CF4FB-67A1-A94F-B086-6C80342011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75559" y="3386475"/>
            <a:ext cx="700068" cy="77447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5C0DF01-1A8C-D44A-83CB-6F36AC6A5D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8686" y="1835939"/>
            <a:ext cx="462889" cy="43706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9CFDE39-7999-1C4C-A11E-ECAFF37AA80E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34416" y="4542072"/>
            <a:ext cx="701616" cy="39465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FC5377E-6F11-9446-9762-34A5E3CE05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451" y="2827241"/>
            <a:ext cx="519084" cy="50849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A379721-83FF-0844-8A5F-B5320F2E4396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2872" y="4590748"/>
            <a:ext cx="701615" cy="394659"/>
          </a:xfrm>
          <a:prstGeom prst="rect">
            <a:avLst/>
          </a:prstGeom>
        </p:spPr>
      </p:pic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56A9F91-2D12-0144-8507-BB55686C523B}"/>
              </a:ext>
            </a:extLst>
          </p:cNvPr>
          <p:cNvSpPr/>
          <p:nvPr/>
        </p:nvSpPr>
        <p:spPr>
          <a:xfrm>
            <a:off x="539342" y="1429044"/>
            <a:ext cx="841151" cy="308827"/>
          </a:xfrm>
          <a:prstGeom prst="roundRect">
            <a:avLst>
              <a:gd name="adj" fmla="val 114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Data Source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068FD97-F939-7B4C-B462-E7F0305A2F31}"/>
              </a:ext>
            </a:extLst>
          </p:cNvPr>
          <p:cNvSpPr txBox="1"/>
          <p:nvPr/>
        </p:nvSpPr>
        <p:spPr>
          <a:xfrm>
            <a:off x="567775" y="2284548"/>
            <a:ext cx="811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iti TC Medium" pitchFamily="2" charset="-128"/>
                <a:ea typeface="Heiti TC Medium" pitchFamily="2" charset="-128"/>
              </a:rPr>
              <a:t>On-Premise 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1B5B7E2-E812-7147-BC9F-C72872B31400}"/>
              </a:ext>
            </a:extLst>
          </p:cNvPr>
          <p:cNvSpPr txBox="1"/>
          <p:nvPr/>
        </p:nvSpPr>
        <p:spPr>
          <a:xfrm>
            <a:off x="1466239" y="2295262"/>
            <a:ext cx="811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iti TC Medium" pitchFamily="2" charset="-128"/>
                <a:ea typeface="Heiti TC Medium" pitchFamily="2" charset="-128"/>
              </a:rPr>
              <a:t>Cloud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E3F755F-10C4-354C-93DD-96A007F3C40D}"/>
              </a:ext>
            </a:extLst>
          </p:cNvPr>
          <p:cNvSpPr txBox="1"/>
          <p:nvPr/>
        </p:nvSpPr>
        <p:spPr>
          <a:xfrm>
            <a:off x="534226" y="3420197"/>
            <a:ext cx="811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iti TC Medium" pitchFamily="2" charset="-128"/>
                <a:ea typeface="Heiti TC Medium" pitchFamily="2" charset="-128"/>
              </a:rPr>
              <a:t>DB Tables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442D8F1-93AE-F547-8093-67CAD5A1AB5C}"/>
              </a:ext>
            </a:extLst>
          </p:cNvPr>
          <p:cNvSpPr txBox="1"/>
          <p:nvPr/>
        </p:nvSpPr>
        <p:spPr>
          <a:xfrm>
            <a:off x="1422745" y="3377402"/>
            <a:ext cx="811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iti TC Medium" pitchFamily="2" charset="-128"/>
                <a:ea typeface="Heiti TC Medium" pitchFamily="2" charset="-128"/>
              </a:rPr>
              <a:t>Flat Files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9E11C4-72E8-B745-864B-90AEF0175B6A}"/>
              </a:ext>
            </a:extLst>
          </p:cNvPr>
          <p:cNvSpPr txBox="1"/>
          <p:nvPr/>
        </p:nvSpPr>
        <p:spPr>
          <a:xfrm>
            <a:off x="573478" y="4290041"/>
            <a:ext cx="811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iti TC Medium" pitchFamily="2" charset="-128"/>
                <a:ea typeface="Heiti TC Medium" pitchFamily="2" charset="-128"/>
              </a:rPr>
              <a:t>XML JSON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A2A6BD3-4F9E-9841-99DF-72AB892859B4}"/>
              </a:ext>
            </a:extLst>
          </p:cNvPr>
          <p:cNvSpPr txBox="1"/>
          <p:nvPr/>
        </p:nvSpPr>
        <p:spPr>
          <a:xfrm>
            <a:off x="1503974" y="4257562"/>
            <a:ext cx="811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iti TC Medium" pitchFamily="2" charset="-128"/>
                <a:ea typeface="Heiti TC Medium" pitchFamily="2" charset="-128"/>
              </a:rPr>
              <a:t>API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1A6FCEC-8793-124A-B0F5-78A77252F402}"/>
              </a:ext>
            </a:extLst>
          </p:cNvPr>
          <p:cNvSpPr txBox="1"/>
          <p:nvPr/>
        </p:nvSpPr>
        <p:spPr>
          <a:xfrm>
            <a:off x="1470359" y="4980653"/>
            <a:ext cx="811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iti TC Medium" pitchFamily="2" charset="-128"/>
                <a:ea typeface="Heiti TC Medium" pitchFamily="2" charset="-128"/>
              </a:rPr>
              <a:t>POWERBI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322DB3D7-EBAD-804D-BC0E-4469C560AB8D}"/>
              </a:ext>
            </a:extLst>
          </p:cNvPr>
          <p:cNvSpPr/>
          <p:nvPr/>
        </p:nvSpPr>
        <p:spPr>
          <a:xfrm>
            <a:off x="2845336" y="1415686"/>
            <a:ext cx="841151" cy="308827"/>
          </a:xfrm>
          <a:prstGeom prst="roundRect">
            <a:avLst>
              <a:gd name="adj" fmla="val 114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5">
                    <a:lumMod val="50000"/>
                  </a:schemeClr>
                </a:solidFill>
              </a:rPr>
              <a:t>Delta Lake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9BBA619-8DE5-344B-B242-D623D9815293}"/>
              </a:ext>
            </a:extLst>
          </p:cNvPr>
          <p:cNvSpPr txBox="1"/>
          <p:nvPr/>
        </p:nvSpPr>
        <p:spPr>
          <a:xfrm>
            <a:off x="567775" y="4991123"/>
            <a:ext cx="811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Heiti TC Medium" pitchFamily="2" charset="-128"/>
                <a:ea typeface="Heiti TC Medium" pitchFamily="2" charset="-128"/>
              </a:rPr>
              <a:t>REPORTS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889A0C-D3F1-9943-BABC-055459234B38}"/>
              </a:ext>
            </a:extLst>
          </p:cNvPr>
          <p:cNvSpPr txBox="1"/>
          <p:nvPr/>
        </p:nvSpPr>
        <p:spPr>
          <a:xfrm>
            <a:off x="3150986" y="3622920"/>
            <a:ext cx="1017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iti TC Medium" pitchFamily="2" charset="-128"/>
                <a:ea typeface="Heiti TC Medium" pitchFamily="2" charset="-128"/>
              </a:rPr>
              <a:t>Landing Zone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782DD86-02FB-B34C-8FA0-375553B2410E}"/>
              </a:ext>
            </a:extLst>
          </p:cNvPr>
          <p:cNvSpPr txBox="1"/>
          <p:nvPr/>
        </p:nvSpPr>
        <p:spPr>
          <a:xfrm>
            <a:off x="4874234" y="3622919"/>
            <a:ext cx="1017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iti TC Medium" pitchFamily="2" charset="-128"/>
                <a:ea typeface="Heiti TC Medium" pitchFamily="2" charset="-128"/>
              </a:rPr>
              <a:t>Curated Zone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9FF706F-3E7B-9742-87C4-1E700FAC43CE}"/>
              </a:ext>
            </a:extLst>
          </p:cNvPr>
          <p:cNvSpPr txBox="1"/>
          <p:nvPr/>
        </p:nvSpPr>
        <p:spPr>
          <a:xfrm>
            <a:off x="10535172" y="2871396"/>
            <a:ext cx="11211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iti TC Medium" pitchFamily="2" charset="-128"/>
                <a:ea typeface="Heiti TC Medium" pitchFamily="2" charset="-128"/>
              </a:rPr>
              <a:t>Presentation Layer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6F32DAF-B5BB-8549-9F82-01A030A95669}"/>
              </a:ext>
            </a:extLst>
          </p:cNvPr>
          <p:cNvSpPr txBox="1"/>
          <p:nvPr/>
        </p:nvSpPr>
        <p:spPr>
          <a:xfrm>
            <a:off x="10566992" y="4212925"/>
            <a:ext cx="1017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iti TC Medium" pitchFamily="2" charset="-128"/>
                <a:ea typeface="Heiti TC Medium" pitchFamily="2" charset="-128"/>
              </a:rPr>
              <a:t>Dashboard &amp; Report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B675F51-0225-3743-9BEE-22DC357404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9133" y="4348845"/>
            <a:ext cx="734367" cy="385541"/>
          </a:xfrm>
          <a:prstGeom prst="rect">
            <a:avLst/>
          </a:prstGeom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DD20E4BA-0402-D749-BD22-6F96A98B6558}"/>
              </a:ext>
            </a:extLst>
          </p:cNvPr>
          <p:cNvSpPr/>
          <p:nvPr/>
        </p:nvSpPr>
        <p:spPr>
          <a:xfrm>
            <a:off x="1017993" y="5193480"/>
            <a:ext cx="1939520" cy="592755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000" b="1" dirty="0"/>
              <a:t>Ingestion / Extraction to Staging</a:t>
            </a:r>
          </a:p>
          <a:p>
            <a:r>
              <a:rPr lang="en-GB" sz="1000" dirty="0"/>
              <a:t>D</a:t>
            </a:r>
            <a:r>
              <a:rPr lang="en-GB" sz="800" dirty="0"/>
              <a:t>ata latency, Data connectors / API, Data extraction, Data profiling</a:t>
            </a:r>
          </a:p>
          <a:p>
            <a:endParaRPr lang="en-US" sz="800" dirty="0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D0CB4D7A-4F56-1B4C-9D7A-18CFD59AFC53}"/>
              </a:ext>
            </a:extLst>
          </p:cNvPr>
          <p:cNvSpPr/>
          <p:nvPr/>
        </p:nvSpPr>
        <p:spPr>
          <a:xfrm>
            <a:off x="1432645" y="780174"/>
            <a:ext cx="1335415" cy="671909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000" b="1" dirty="0"/>
              <a:t>Migration Validation</a:t>
            </a:r>
          </a:p>
          <a:p>
            <a:r>
              <a:rPr lang="en-GB" sz="1000" dirty="0"/>
              <a:t>Legacy to New System Validation</a:t>
            </a:r>
            <a:endParaRPr lang="en-GB" sz="800" dirty="0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BB6410A-0AB1-6A4A-857C-A480250E1969}"/>
              </a:ext>
            </a:extLst>
          </p:cNvPr>
          <p:cNvSpPr/>
          <p:nvPr/>
        </p:nvSpPr>
        <p:spPr>
          <a:xfrm>
            <a:off x="3150986" y="5190139"/>
            <a:ext cx="2757006" cy="782032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000" b="1" dirty="0"/>
              <a:t>Data Prep, Transformations (Staging Area)</a:t>
            </a:r>
          </a:p>
          <a:p>
            <a:r>
              <a:rPr lang="en-GB" sz="1000" dirty="0"/>
              <a:t>File count mismatch, Null fields, Missing records, Data type errors, Inconsistent data, Duplicate data, Data model compliance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A785679-2D69-EC41-99AE-09BE21C13EE9}"/>
              </a:ext>
            </a:extLst>
          </p:cNvPr>
          <p:cNvSpPr/>
          <p:nvPr/>
        </p:nvSpPr>
        <p:spPr>
          <a:xfrm>
            <a:off x="3732968" y="1023113"/>
            <a:ext cx="2570794" cy="76663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000" b="1" dirty="0"/>
              <a:t>Data Integration, Enrichment, and Loading</a:t>
            </a:r>
          </a:p>
          <a:p>
            <a:r>
              <a:rPr lang="en-GB" sz="1000" dirty="0"/>
              <a:t>Data integration, Dropped records, Data loading, Data enrichment, Data filtering, Automation failure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CA5CFB73-7B08-8E45-98F8-28EEC9D27D39}"/>
              </a:ext>
            </a:extLst>
          </p:cNvPr>
          <p:cNvSpPr/>
          <p:nvPr/>
        </p:nvSpPr>
        <p:spPr>
          <a:xfrm>
            <a:off x="7693809" y="5107709"/>
            <a:ext cx="2389449" cy="873295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000" b="1" dirty="0"/>
              <a:t>Data Warehouse, Data Lakes – Data Processing and Loading</a:t>
            </a:r>
          </a:p>
          <a:p>
            <a:r>
              <a:rPr lang="en-GB" sz="1000" dirty="0"/>
              <a:t>Data transformations, Referential integrity, Business rules, Data aggregation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B781069D-0CBB-A74E-AE52-10C51834115B}"/>
              </a:ext>
            </a:extLst>
          </p:cNvPr>
          <p:cNvSpPr/>
          <p:nvPr/>
        </p:nvSpPr>
        <p:spPr>
          <a:xfrm>
            <a:off x="10003034" y="880351"/>
            <a:ext cx="1958636" cy="611801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000" b="1" dirty="0"/>
              <a:t>Data Delivery / Consumption</a:t>
            </a:r>
          </a:p>
          <a:p>
            <a:r>
              <a:rPr lang="en-GB" sz="1000" dirty="0"/>
              <a:t>Data privileges, Data precision, Microservices, APIs, Data security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05FAB4AA-3C20-704D-B14D-BBA17E10C2A5}"/>
              </a:ext>
            </a:extLst>
          </p:cNvPr>
          <p:cNvSpPr/>
          <p:nvPr/>
        </p:nvSpPr>
        <p:spPr>
          <a:xfrm>
            <a:off x="7818509" y="774059"/>
            <a:ext cx="2064100" cy="710864"/>
          </a:xfrm>
          <a:prstGeom prst="roundRect">
            <a:avLst>
              <a:gd name="adj" fmla="val 30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000" b="1" dirty="0"/>
              <a:t>Production Data Monitoring</a:t>
            </a:r>
          </a:p>
          <a:p>
            <a:r>
              <a:rPr lang="en-GB" sz="1000" dirty="0"/>
              <a:t>Data Profiling Automation, Regression validation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E60548C9-2C8B-6F4B-AD72-1C3FCD090569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2344358" y="1484923"/>
            <a:ext cx="230389" cy="7467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D8008F95-9B18-4A41-BE06-6FD64285D8D0}"/>
              </a:ext>
            </a:extLst>
          </p:cNvPr>
          <p:cNvCxnSpPr>
            <a:cxnSpLocks/>
            <a:stCxn id="101" idx="2"/>
            <a:endCxn id="110" idx="0"/>
          </p:cNvCxnSpPr>
          <p:nvPr/>
        </p:nvCxnSpPr>
        <p:spPr>
          <a:xfrm rot="16200000" flipH="1">
            <a:off x="3526550" y="4187200"/>
            <a:ext cx="1136332" cy="869546"/>
          </a:xfrm>
          <a:prstGeom prst="bentConnector3">
            <a:avLst>
              <a:gd name="adj1" fmla="val 73889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E82EE13-599B-B04A-B966-836C07031883}"/>
              </a:ext>
            </a:extLst>
          </p:cNvPr>
          <p:cNvCxnSpPr>
            <a:cxnSpLocks/>
            <a:stCxn id="8" idx="3"/>
            <a:endCxn id="96" idx="1"/>
          </p:cNvCxnSpPr>
          <p:nvPr/>
        </p:nvCxnSpPr>
        <p:spPr>
          <a:xfrm>
            <a:off x="2428875" y="3314701"/>
            <a:ext cx="655104" cy="5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7" name="Graphic 146" descr="Single gear">
            <a:extLst>
              <a:ext uri="{FF2B5EF4-FFF2-40B4-BE49-F238E27FC236}">
                <a16:creationId xmlns:a16="http://schemas.microsoft.com/office/drawing/2014/main" id="{888E1691-26E7-E445-9681-DFA9DA0BA5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67049" y="3114648"/>
            <a:ext cx="370805" cy="370805"/>
          </a:xfrm>
          <a:prstGeom prst="rect">
            <a:avLst/>
          </a:prstGeom>
        </p:spPr>
      </p:pic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DE04046-958B-F74F-A8C8-98B82E568DE0}"/>
              </a:ext>
            </a:extLst>
          </p:cNvPr>
          <p:cNvCxnSpPr>
            <a:cxnSpLocks/>
          </p:cNvCxnSpPr>
          <p:nvPr/>
        </p:nvCxnSpPr>
        <p:spPr>
          <a:xfrm>
            <a:off x="4253257" y="2949386"/>
            <a:ext cx="2212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D0B1DAD-3CB1-AF4C-ACED-6DBCA2D3BE2E}"/>
              </a:ext>
            </a:extLst>
          </p:cNvPr>
          <p:cNvCxnSpPr>
            <a:cxnSpLocks/>
          </p:cNvCxnSpPr>
          <p:nvPr/>
        </p:nvCxnSpPr>
        <p:spPr>
          <a:xfrm>
            <a:off x="4253257" y="3637039"/>
            <a:ext cx="3417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B5EEE4F-8A07-BE41-BB01-DF3501EE3E5B}"/>
              </a:ext>
            </a:extLst>
          </p:cNvPr>
          <p:cNvCxnSpPr>
            <a:cxnSpLocks/>
            <a:stCxn id="147" idx="3"/>
          </p:cNvCxnSpPr>
          <p:nvPr/>
        </p:nvCxnSpPr>
        <p:spPr>
          <a:xfrm>
            <a:off x="4537854" y="3300051"/>
            <a:ext cx="1579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9DBAD7C3-0B66-5645-9262-00D4362B3CEE}"/>
              </a:ext>
            </a:extLst>
          </p:cNvPr>
          <p:cNvCxnSpPr>
            <a:cxnSpLocks/>
            <a:stCxn id="97" idx="0"/>
            <a:endCxn id="111" idx="2"/>
          </p:cNvCxnSpPr>
          <p:nvPr/>
        </p:nvCxnSpPr>
        <p:spPr>
          <a:xfrm rot="16200000" flipV="1">
            <a:off x="4797052" y="2011057"/>
            <a:ext cx="782906" cy="3402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5DD1039-39B2-7442-ACA1-556870F63051}"/>
              </a:ext>
            </a:extLst>
          </p:cNvPr>
          <p:cNvCxnSpPr>
            <a:cxnSpLocks/>
            <a:stCxn id="17" idx="1"/>
            <a:endCxn id="61" idx="3"/>
          </p:cNvCxnSpPr>
          <p:nvPr/>
        </p:nvCxnSpPr>
        <p:spPr>
          <a:xfrm flipH="1" flipV="1">
            <a:off x="5765445" y="3126716"/>
            <a:ext cx="1010137" cy="1672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AD61DEA-55BE-3847-8CBA-E7F6D913C945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9815513" y="3314701"/>
            <a:ext cx="398059" cy="5645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6226A7A-6162-744D-B5B2-E10775250B4B}"/>
              </a:ext>
            </a:extLst>
          </p:cNvPr>
          <p:cNvCxnSpPr>
            <a:cxnSpLocks/>
            <a:stCxn id="12" idx="0"/>
            <a:endCxn id="116" idx="2"/>
          </p:cNvCxnSpPr>
          <p:nvPr/>
        </p:nvCxnSpPr>
        <p:spPr>
          <a:xfrm flipH="1" flipV="1">
            <a:off x="10982352" y="1492152"/>
            <a:ext cx="754" cy="459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4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7C5F6-C331-1547-992D-946600D0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9" y="619422"/>
            <a:ext cx="10297101" cy="614765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75BBF75-FF33-CA42-B15E-A953DD291D6F}"/>
              </a:ext>
            </a:extLst>
          </p:cNvPr>
          <p:cNvSpPr txBox="1"/>
          <p:nvPr/>
        </p:nvSpPr>
        <p:spPr>
          <a:xfrm>
            <a:off x="1885203" y="1540460"/>
            <a:ext cx="1658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Review current test coverage and identify repetitive areas.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319057-2510-EE45-A98B-E753C38B889E}"/>
              </a:ext>
            </a:extLst>
          </p:cNvPr>
          <p:cNvSpPr txBox="1"/>
          <p:nvPr/>
        </p:nvSpPr>
        <p:spPr>
          <a:xfrm>
            <a:off x="5078832" y="1540460"/>
            <a:ext cx="165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Heiti TC Medium" pitchFamily="2" charset="-128"/>
                <a:ea typeface="Heiti TC Medium" pitchFamily="2" charset="-128"/>
              </a:rPr>
              <a:t>Prioritise</a:t>
            </a:r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 test cases for automation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9DF106-452D-5442-A093-8924462866B1}"/>
              </a:ext>
            </a:extLst>
          </p:cNvPr>
          <p:cNvSpPr txBox="1"/>
          <p:nvPr/>
        </p:nvSpPr>
        <p:spPr>
          <a:xfrm>
            <a:off x="8289510" y="1576556"/>
            <a:ext cx="165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Define roadmap, tools, and approach.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1910A5-5290-AB44-B1BA-1D315CE01677}"/>
              </a:ext>
            </a:extLst>
          </p:cNvPr>
          <p:cNvSpPr txBox="1"/>
          <p:nvPr/>
        </p:nvSpPr>
        <p:spPr>
          <a:xfrm>
            <a:off x="1885203" y="3142162"/>
            <a:ext cx="1658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Build modular Databricks-based automation framework.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2D7A1B-509D-4647-9350-198DB517727D}"/>
              </a:ext>
            </a:extLst>
          </p:cNvPr>
          <p:cNvSpPr txBox="1"/>
          <p:nvPr/>
        </p:nvSpPr>
        <p:spPr>
          <a:xfrm>
            <a:off x="5078832" y="3142162"/>
            <a:ext cx="165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Upskill teams and assign automation leads.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C1A7AC-A84E-C84D-AB4A-7B5DE104C937}"/>
              </a:ext>
            </a:extLst>
          </p:cNvPr>
          <p:cNvSpPr txBox="1"/>
          <p:nvPr/>
        </p:nvSpPr>
        <p:spPr>
          <a:xfrm>
            <a:off x="8289510" y="3178258"/>
            <a:ext cx="1658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Set up environment and framework structure.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7AE3D40-AF0C-6746-8CCF-A36A1876BA2D}"/>
              </a:ext>
            </a:extLst>
          </p:cNvPr>
          <p:cNvSpPr txBox="1"/>
          <p:nvPr/>
        </p:nvSpPr>
        <p:spPr>
          <a:xfrm>
            <a:off x="1885203" y="4743864"/>
            <a:ext cx="1658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Automate data creation, masking, and refresh.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B834A9C-6831-114E-B7DB-AD5E1892381A}"/>
              </a:ext>
            </a:extLst>
          </p:cNvPr>
          <p:cNvSpPr txBox="1"/>
          <p:nvPr/>
        </p:nvSpPr>
        <p:spPr>
          <a:xfrm>
            <a:off x="5078832" y="4743864"/>
            <a:ext cx="1658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Develop reusable validation scripts for ETL and reporting.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CA53157-29BE-0540-977A-1230CF4702F1}"/>
              </a:ext>
            </a:extLst>
          </p:cNvPr>
          <p:cNvSpPr txBox="1"/>
          <p:nvPr/>
        </p:nvSpPr>
        <p:spPr>
          <a:xfrm>
            <a:off x="8289510" y="4779960"/>
            <a:ext cx="165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Heiti TC Medium" pitchFamily="2" charset="-128"/>
                <a:ea typeface="Heiti TC Medium" pitchFamily="2" charset="-128"/>
              </a:rPr>
              <a:t>Standardise</a:t>
            </a:r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 setup and integrate with pipelines.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7425952-D45C-5042-9F43-7579061D8016}"/>
              </a:ext>
            </a:extLst>
          </p:cNvPr>
          <p:cNvSpPr txBox="1"/>
          <p:nvPr/>
        </p:nvSpPr>
        <p:spPr>
          <a:xfrm>
            <a:off x="1885203" y="6213081"/>
            <a:ext cx="1658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Measure efficiency, track automation ROI, and refine framework.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52911AB-B16E-1A42-90D9-C3FF8AFBE704}"/>
              </a:ext>
            </a:extLst>
          </p:cNvPr>
          <p:cNvSpPr txBox="1"/>
          <p:nvPr/>
        </p:nvSpPr>
        <p:spPr>
          <a:xfrm>
            <a:off x="5078832" y="6213081"/>
            <a:ext cx="1658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Enable ongoing monitoring and failure recovery.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69A094-0A10-924D-97D5-2A0B38BA2332}"/>
              </a:ext>
            </a:extLst>
          </p:cNvPr>
          <p:cNvSpPr txBox="1"/>
          <p:nvPr/>
        </p:nvSpPr>
        <p:spPr>
          <a:xfrm>
            <a:off x="8289510" y="6249177"/>
            <a:ext cx="165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iti TC Medium" pitchFamily="2" charset="-128"/>
                <a:ea typeface="Heiti TC Medium" pitchFamily="2" charset="-128"/>
              </a:rPr>
              <a:t>Run tests via CI/CD and track results.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4075F31-3ED5-A74E-9651-D6F9005D5065}"/>
              </a:ext>
            </a:extLst>
          </p:cNvPr>
          <p:cNvSpPr txBox="1"/>
          <p:nvPr/>
        </p:nvSpPr>
        <p:spPr>
          <a:xfrm>
            <a:off x="1892605" y="1186517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Analysis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6BEE7D2-FF30-B44D-BA5E-5A312CB76C34}"/>
              </a:ext>
            </a:extLst>
          </p:cNvPr>
          <p:cNvSpPr txBox="1"/>
          <p:nvPr/>
        </p:nvSpPr>
        <p:spPr>
          <a:xfrm>
            <a:off x="8398618" y="1186517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Planning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ABEC4B7-E584-D646-9C1D-E5F2B8D81D16}"/>
              </a:ext>
            </a:extLst>
          </p:cNvPr>
          <p:cNvSpPr txBox="1"/>
          <p:nvPr/>
        </p:nvSpPr>
        <p:spPr>
          <a:xfrm>
            <a:off x="1892605" y="2741915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Framework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91829CF-8738-254F-ABEF-8D14A76CEA60}"/>
              </a:ext>
            </a:extLst>
          </p:cNvPr>
          <p:cNvSpPr txBox="1"/>
          <p:nvPr/>
        </p:nvSpPr>
        <p:spPr>
          <a:xfrm>
            <a:off x="8398618" y="2741915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Initiation 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49C9BD-9F13-314A-B5F0-4817F7FE0A81}"/>
              </a:ext>
            </a:extLst>
          </p:cNvPr>
          <p:cNvSpPr txBox="1"/>
          <p:nvPr/>
        </p:nvSpPr>
        <p:spPr>
          <a:xfrm>
            <a:off x="5078832" y="2724984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Training &amp; Resource 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B37598B-494A-FE4E-9076-0A22D9CF4CD3}"/>
              </a:ext>
            </a:extLst>
          </p:cNvPr>
          <p:cNvSpPr txBox="1"/>
          <p:nvPr/>
        </p:nvSpPr>
        <p:spPr>
          <a:xfrm>
            <a:off x="1892605" y="4321296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Test Data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B873BE1-6056-6F40-BC85-8B9F3BE903B2}"/>
              </a:ext>
            </a:extLst>
          </p:cNvPr>
          <p:cNvSpPr txBox="1"/>
          <p:nvPr/>
        </p:nvSpPr>
        <p:spPr>
          <a:xfrm>
            <a:off x="8398618" y="4321296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Environment 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7A6B1B-4EA4-D546-A7F9-458583EFD095}"/>
              </a:ext>
            </a:extLst>
          </p:cNvPr>
          <p:cNvSpPr txBox="1"/>
          <p:nvPr/>
        </p:nvSpPr>
        <p:spPr>
          <a:xfrm>
            <a:off x="5078832" y="4304365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Scripting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DEC7872-63FC-6642-A758-D009C7299150}"/>
              </a:ext>
            </a:extLst>
          </p:cNvPr>
          <p:cNvSpPr txBox="1"/>
          <p:nvPr/>
        </p:nvSpPr>
        <p:spPr>
          <a:xfrm>
            <a:off x="2045005" y="5752941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ROI &amp; Optimization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166ECD-3FE5-4840-9B14-F85C976AD4C3}"/>
              </a:ext>
            </a:extLst>
          </p:cNvPr>
          <p:cNvSpPr txBox="1"/>
          <p:nvPr/>
        </p:nvSpPr>
        <p:spPr>
          <a:xfrm>
            <a:off x="8551018" y="5752941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Execution 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E32AB14-B280-E14E-B02F-1612795FBA03}"/>
              </a:ext>
            </a:extLst>
          </p:cNvPr>
          <p:cNvSpPr txBox="1"/>
          <p:nvPr/>
        </p:nvSpPr>
        <p:spPr>
          <a:xfrm>
            <a:off x="5231232" y="5736010"/>
            <a:ext cx="133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+mj-lt"/>
              </a:rPr>
              <a:t>Monitoring  Support</a:t>
            </a:r>
            <a:endParaRPr lang="en-US" sz="1100" b="1" dirty="0">
              <a:solidFill>
                <a:schemeClr val="bg1"/>
              </a:solidFill>
              <a:latin typeface="+mj-lt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237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901DF2-D8C5-7F4C-AD9A-0F0C8623F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60475"/>
              </p:ext>
            </p:extLst>
          </p:nvPr>
        </p:nvGraphicFramePr>
        <p:xfrm>
          <a:off x="518331" y="298006"/>
          <a:ext cx="10840234" cy="1166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605">
                  <a:extLst>
                    <a:ext uri="{9D8B030D-6E8A-4147-A177-3AD203B41FA5}">
                      <a16:colId xmlns:a16="http://schemas.microsoft.com/office/drawing/2014/main" val="724908038"/>
                    </a:ext>
                  </a:extLst>
                </a:gridCol>
                <a:gridCol w="1548605">
                  <a:extLst>
                    <a:ext uri="{9D8B030D-6E8A-4147-A177-3AD203B41FA5}">
                      <a16:colId xmlns:a16="http://schemas.microsoft.com/office/drawing/2014/main" val="2415100402"/>
                    </a:ext>
                  </a:extLst>
                </a:gridCol>
                <a:gridCol w="1548605">
                  <a:extLst>
                    <a:ext uri="{9D8B030D-6E8A-4147-A177-3AD203B41FA5}">
                      <a16:colId xmlns:a16="http://schemas.microsoft.com/office/drawing/2014/main" val="1197068322"/>
                    </a:ext>
                  </a:extLst>
                </a:gridCol>
                <a:gridCol w="1548605">
                  <a:extLst>
                    <a:ext uri="{9D8B030D-6E8A-4147-A177-3AD203B41FA5}">
                      <a16:colId xmlns:a16="http://schemas.microsoft.com/office/drawing/2014/main" val="3909520535"/>
                    </a:ext>
                  </a:extLst>
                </a:gridCol>
                <a:gridCol w="222930">
                  <a:extLst>
                    <a:ext uri="{9D8B030D-6E8A-4147-A177-3AD203B41FA5}">
                      <a16:colId xmlns:a16="http://schemas.microsoft.com/office/drawing/2014/main" val="1904939507"/>
                    </a:ext>
                  </a:extLst>
                </a:gridCol>
                <a:gridCol w="2874279">
                  <a:extLst>
                    <a:ext uri="{9D8B030D-6E8A-4147-A177-3AD203B41FA5}">
                      <a16:colId xmlns:a16="http://schemas.microsoft.com/office/drawing/2014/main" val="2957225280"/>
                    </a:ext>
                  </a:extLst>
                </a:gridCol>
                <a:gridCol w="1548605">
                  <a:extLst>
                    <a:ext uri="{9D8B030D-6E8A-4147-A177-3AD203B41FA5}">
                      <a16:colId xmlns:a16="http://schemas.microsoft.com/office/drawing/2014/main" val="3575409826"/>
                    </a:ext>
                  </a:extLst>
                </a:gridCol>
              </a:tblGrid>
              <a:tr h="558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398230"/>
                  </a:ext>
                </a:extLst>
              </a:tr>
              <a:tr h="608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506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590C70-F2CC-BF4E-A5E4-9A701E6CF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93288"/>
              </p:ext>
            </p:extLst>
          </p:nvPr>
        </p:nvGraphicFramePr>
        <p:xfrm>
          <a:off x="1175942" y="2506660"/>
          <a:ext cx="7818810" cy="4351340"/>
        </p:xfrm>
        <a:graphic>
          <a:graphicData uri="http://schemas.openxmlformats.org/drawingml/2006/table">
            <a:tbl>
              <a:tblPr/>
              <a:tblGrid>
                <a:gridCol w="2606270">
                  <a:extLst>
                    <a:ext uri="{9D8B030D-6E8A-4147-A177-3AD203B41FA5}">
                      <a16:colId xmlns:a16="http://schemas.microsoft.com/office/drawing/2014/main" val="362851669"/>
                    </a:ext>
                  </a:extLst>
                </a:gridCol>
                <a:gridCol w="2606270">
                  <a:extLst>
                    <a:ext uri="{9D8B030D-6E8A-4147-A177-3AD203B41FA5}">
                      <a16:colId xmlns:a16="http://schemas.microsoft.com/office/drawing/2014/main" val="665326988"/>
                    </a:ext>
                  </a:extLst>
                </a:gridCol>
                <a:gridCol w="2606270">
                  <a:extLst>
                    <a:ext uri="{9D8B030D-6E8A-4147-A177-3AD203B41FA5}">
                      <a16:colId xmlns:a16="http://schemas.microsoft.com/office/drawing/2014/main" val="538121217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GB" sz="1300" b="1"/>
                        <a:t>Use Case</a:t>
                      </a:r>
                      <a:endParaRPr lang="en-GB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b="1"/>
                        <a:t>AI / Databricks Feature</a:t>
                      </a:r>
                      <a:endParaRPr lang="en-GB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b="1"/>
                        <a:t>Purpose</a:t>
                      </a:r>
                      <a:endParaRPr lang="en-GB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44678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r>
                        <a:rPr lang="en-GB" sz="1300" b="1"/>
                        <a:t>Data Anomaly Detection</a:t>
                      </a:r>
                      <a:endParaRPr lang="en-GB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MLflow + PySpark + Delta Live Tables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Train ML models to identify unusual data patterns or mismatches automatically in test data pipelines.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202568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r>
                        <a:rPr lang="en-GB" sz="1300" b="1"/>
                        <a:t>Predictive Data Quality</a:t>
                      </a:r>
                      <a:endParaRPr lang="en-GB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AutoML / Feature Store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Predict data quality failures before load completion using historical test runs.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928963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r>
                        <a:rPr lang="en-GB" sz="1300" b="1"/>
                        <a:t>Smart Defect Classification</a:t>
                      </a:r>
                      <a:endParaRPr lang="en-GB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Databricks + Azure OpenAI or Hugging Face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Auto-categorise and prioritise defects using NLP on Jira/Confluence descriptions.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340239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r>
                        <a:rPr lang="en-GB" sz="1300" b="1"/>
                        <a:t>Automated Test Data Generation</a:t>
                      </a:r>
                      <a:endParaRPr lang="en-GB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Generative AI + Databricks notebooks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Create realistic synthetic test data sets within in-house secure environments (no PII exposure).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897398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r>
                        <a:rPr lang="en-GB" sz="1300" b="1"/>
                        <a:t>Root Cause Analysis Bot</a:t>
                      </a:r>
                      <a:endParaRPr lang="en-GB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Databricks SQL + LLM integration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AI assistant to analyse pipeline logs and recommend fix suggestions.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201436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r>
                        <a:rPr lang="en-GB" sz="1300" b="1"/>
                        <a:t>Test Coverage Optimisation</a:t>
                      </a:r>
                      <a:endParaRPr lang="en-GB" sz="1300"/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MLflow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Identify under-tested areas in data flows using pattern learning from test executions.</a:t>
                      </a:r>
                    </a:p>
                  </a:txBody>
                  <a:tcPr marL="67990" marR="67990" marT="33995" marB="33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47665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8DD8A305-0F4E-D949-8953-6ABE44761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31" y="1516597"/>
            <a:ext cx="7205943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AI-Driven Testing and Innovation Opportunities in BICOE (with Databricks)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1. AI &amp; ML Implementation Opportunities on Databricks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Databricks’ native ML and AI capabilities to improve testing efficiency, data validation, and anomaly detection.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23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901DF2-D8C5-7F4C-AD9A-0F0C8623F38E}"/>
              </a:ext>
            </a:extLst>
          </p:cNvPr>
          <p:cNvGraphicFramePr>
            <a:graphicFrameLocks noGrp="1"/>
          </p:cNvGraphicFramePr>
          <p:nvPr/>
        </p:nvGraphicFramePr>
        <p:xfrm>
          <a:off x="518331" y="298006"/>
          <a:ext cx="10840234" cy="1166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605">
                  <a:extLst>
                    <a:ext uri="{9D8B030D-6E8A-4147-A177-3AD203B41FA5}">
                      <a16:colId xmlns:a16="http://schemas.microsoft.com/office/drawing/2014/main" val="724908038"/>
                    </a:ext>
                  </a:extLst>
                </a:gridCol>
                <a:gridCol w="1548605">
                  <a:extLst>
                    <a:ext uri="{9D8B030D-6E8A-4147-A177-3AD203B41FA5}">
                      <a16:colId xmlns:a16="http://schemas.microsoft.com/office/drawing/2014/main" val="2415100402"/>
                    </a:ext>
                  </a:extLst>
                </a:gridCol>
                <a:gridCol w="1548605">
                  <a:extLst>
                    <a:ext uri="{9D8B030D-6E8A-4147-A177-3AD203B41FA5}">
                      <a16:colId xmlns:a16="http://schemas.microsoft.com/office/drawing/2014/main" val="1197068322"/>
                    </a:ext>
                  </a:extLst>
                </a:gridCol>
                <a:gridCol w="1548605">
                  <a:extLst>
                    <a:ext uri="{9D8B030D-6E8A-4147-A177-3AD203B41FA5}">
                      <a16:colId xmlns:a16="http://schemas.microsoft.com/office/drawing/2014/main" val="3909520535"/>
                    </a:ext>
                  </a:extLst>
                </a:gridCol>
                <a:gridCol w="222930">
                  <a:extLst>
                    <a:ext uri="{9D8B030D-6E8A-4147-A177-3AD203B41FA5}">
                      <a16:colId xmlns:a16="http://schemas.microsoft.com/office/drawing/2014/main" val="1904939507"/>
                    </a:ext>
                  </a:extLst>
                </a:gridCol>
                <a:gridCol w="2874279">
                  <a:extLst>
                    <a:ext uri="{9D8B030D-6E8A-4147-A177-3AD203B41FA5}">
                      <a16:colId xmlns:a16="http://schemas.microsoft.com/office/drawing/2014/main" val="2957225280"/>
                    </a:ext>
                  </a:extLst>
                </a:gridCol>
                <a:gridCol w="1548605">
                  <a:extLst>
                    <a:ext uri="{9D8B030D-6E8A-4147-A177-3AD203B41FA5}">
                      <a16:colId xmlns:a16="http://schemas.microsoft.com/office/drawing/2014/main" val="3575409826"/>
                    </a:ext>
                  </a:extLst>
                </a:gridCol>
              </a:tblGrid>
              <a:tr h="558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398230"/>
                  </a:ext>
                </a:extLst>
              </a:tr>
              <a:tr h="608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50629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EDF841-7A31-A749-843F-2DD77D96D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789330"/>
              </p:ext>
            </p:extLst>
          </p:nvPr>
        </p:nvGraphicFramePr>
        <p:xfrm>
          <a:off x="518331" y="3512813"/>
          <a:ext cx="10515600" cy="29260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9915513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73820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37589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/>
                        <a:t>Methodology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/>
                        <a:t>Focus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Tools / Techniques</a:t>
                      </a:r>
                      <a:endParaRPr lang="en-GB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886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/>
                        <a:t>Model-based Testing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Auto-derive test cases from process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Databricks notebooks + Python automation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854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/>
                        <a:t>DataOps Testing Framework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Continuous validation across data pipelines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Great Expectations + MLflow integration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72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/>
                        <a:t>AI-assisted Exploratory Testing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NLP-driven queries to validate unexpected data behaviours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Databricks SQL + OpenAI 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025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b="1"/>
                        <a:t>Self-healing Test Pipelines</a:t>
                      </a:r>
                      <a:endParaRPr lang="en-GB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Auto-rerun or reconfigure failed test steps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Databricks Workflow automation + ML triggers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27591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DDA95E9-A900-A34E-9C24-E4A6356A3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31" y="1628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3. Investigate New Test Methodologies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beyond traditional ETL testing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intelligent, continuous testing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2277C85-57FE-C940-BEDF-E7BC464D1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31" y="3164056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DC963E2-4F39-EF4A-A5E8-B4BA013AD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95" y="1011186"/>
            <a:ext cx="755485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4. Emerging Technologies to Explore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Databricks Genie / Mosaic 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integrating LLMs into testing and monitoring workflows.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Unity Catalog Lineage Graph 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to detect test impact and regression scope automatically.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Delta Live Tables with Expectations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to auto-generate test cases from data contracts.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Vector Database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store and retrieve test insights or logs using semantic search.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45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A9BF40-2609-EE46-AA3E-DDF8FE5E62C3}"/>
              </a:ext>
            </a:extLst>
          </p:cNvPr>
          <p:cNvSpPr/>
          <p:nvPr/>
        </p:nvSpPr>
        <p:spPr>
          <a:xfrm>
            <a:off x="794085" y="1098883"/>
            <a:ext cx="2634916" cy="53259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b="1" dirty="0"/>
              <a:t>How to report defects and current status</a:t>
            </a:r>
          </a:p>
          <a:p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Implement a centralised defect dashboard (e.g. Jira + Power BI) to give real-time visibility of defect trends, status, and ownership.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Standardise the defect reporting template — include test cycle, severity, root cause, fix owner, and ETA.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Share a concise daily summary in Teams/email</a:t>
            </a:r>
            <a:endParaRPr lang="en-US" sz="1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805278-F1C8-294E-A333-9EC0834D1416}"/>
              </a:ext>
            </a:extLst>
          </p:cNvPr>
          <p:cNvSpPr/>
          <p:nvPr/>
        </p:nvSpPr>
        <p:spPr>
          <a:xfrm>
            <a:off x="3641559" y="1098883"/>
            <a:ext cx="2446422" cy="53259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b="1" dirty="0"/>
              <a:t>How to give confidence on progress and call out issues early</a:t>
            </a:r>
          </a:p>
          <a:p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Introduce predictive progress reporting — show % completion against plan and highlight potential slippages early.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Use burn-down charts or RAG (Red-Amber-Green) indicators for transparency.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Conduct mid-sprint checkpoints or “Test Health Stand-ups” to align on risks, blockers, and mitigation.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EE061F-C312-F343-ADD4-B9756A89581A}"/>
              </a:ext>
            </a:extLst>
          </p:cNvPr>
          <p:cNvSpPr/>
          <p:nvPr/>
        </p:nvSpPr>
        <p:spPr>
          <a:xfrm>
            <a:off x="6300539" y="1098882"/>
            <a:ext cx="2446422" cy="53259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b="1" dirty="0"/>
              <a:t>Create a standard approach for reporting &amp; status updates</a:t>
            </a:r>
          </a:p>
          <a:p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Define a weekly reporting cadence with a clear structure:</a:t>
            </a:r>
            <a:br>
              <a:rPr lang="en-GB" sz="1400" dirty="0"/>
            </a:br>
            <a:r>
              <a:rPr lang="en-GB" sz="1400" dirty="0"/>
              <a:t>– Progress Summary | – Defects &amp; Risks | – Dependencies | – 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Align the reporting format across Data Teams for consistency.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Automate data pulls from test tools (Databricks) into Power BI dashboards / Jira for live status.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B8D55A-C8E4-644F-B733-97FE49774A77}"/>
              </a:ext>
            </a:extLst>
          </p:cNvPr>
          <p:cNvSpPr/>
          <p:nvPr/>
        </p:nvSpPr>
        <p:spPr>
          <a:xfrm>
            <a:off x="8959519" y="1098881"/>
            <a:ext cx="2446422" cy="53259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b="1" dirty="0"/>
              <a:t>Setup repeated meetings to triage issues, communicate blockers, etc.</a:t>
            </a:r>
          </a:p>
          <a:p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Schedule a Defect Triage Call twice a week</a:t>
            </a:r>
          </a:p>
          <a:p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Add a short “Blocker Review” at the end of daily stand-ups to prioritise critical items.</a:t>
            </a:r>
          </a:p>
        </p:txBody>
      </p:sp>
    </p:spTree>
    <p:extLst>
      <p:ext uri="{BB962C8B-B14F-4D97-AF65-F5344CB8AC3E}">
        <p14:creationId xmlns:p14="http://schemas.microsoft.com/office/powerpoint/2010/main" val="107007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F2175-53C9-2146-8558-A2CC24896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43" r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C8CB26-EB2A-3C4E-8B68-A1F85C1C7C50}"/>
              </a:ext>
            </a:extLst>
          </p:cNvPr>
          <p:cNvSpPr/>
          <p:nvPr/>
        </p:nvSpPr>
        <p:spPr>
          <a:xfrm>
            <a:off x="811704" y="1447798"/>
            <a:ext cx="2106203" cy="3284622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200" b="1" dirty="0"/>
              <a:t>Checkpoints to Review Ways of Working</a:t>
            </a:r>
          </a:p>
          <a:p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Conduct retrospectives after each test cycle to review efficiency, blockers, and lessons learned.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Use metrics dashboards (defect leakage, execution rate, automation success) to assess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Review tool usage, team collaboration, and environment readiness on a monthly cadence.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1C3A397-3F92-DD46-99CB-D910AE36A11E}"/>
              </a:ext>
            </a:extLst>
          </p:cNvPr>
          <p:cNvSpPr/>
          <p:nvPr/>
        </p:nvSpPr>
        <p:spPr>
          <a:xfrm>
            <a:off x="3065401" y="1435770"/>
            <a:ext cx="2149148" cy="2719140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200" b="1" dirty="0"/>
              <a:t>Opportunities for Innovation</a:t>
            </a:r>
          </a:p>
          <a:p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Explore AI-assisted data validation and anomaly detection in Databricks.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Automate test data creation, reconciliation, and reporting through Python/ML pipelines.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Introduce self-healing test automation and smart defect triage.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450E35B-BF1E-C049-AA22-8CDEADC67DCE}"/>
              </a:ext>
            </a:extLst>
          </p:cNvPr>
          <p:cNvSpPr/>
          <p:nvPr/>
        </p:nvSpPr>
        <p:spPr>
          <a:xfrm>
            <a:off x="5130992" y="1407694"/>
            <a:ext cx="2263356" cy="2510589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200" b="1" dirty="0"/>
              <a:t>Measuring Testing Effectiveness</a:t>
            </a:r>
          </a:p>
          <a:p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Define KPIs: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Test Coverage 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Defect Detection Efficiency (DDE)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Automation ROI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Cycle Time Reduction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Post-release Defect Leakage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Use Jira dashboards to continuously track and visualise these metrics.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331D9C-502D-CE47-ABAD-718F2D6C9128}"/>
              </a:ext>
            </a:extLst>
          </p:cNvPr>
          <p:cNvSpPr/>
          <p:nvPr/>
        </p:nvSpPr>
        <p:spPr>
          <a:xfrm>
            <a:off x="7360477" y="1419728"/>
            <a:ext cx="2203012" cy="1936081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200" b="1" dirty="0"/>
              <a:t>Certifications</a:t>
            </a:r>
          </a:p>
          <a:p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Promote ISTQB, Databricks, and Azure certifications for test and data engineers.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Encourage internal cross-skilling between data testing, automation, and analytics.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E2FA8C1-6467-924E-841A-263181C1BF9B}"/>
              </a:ext>
            </a:extLst>
          </p:cNvPr>
          <p:cNvSpPr/>
          <p:nvPr/>
        </p:nvSpPr>
        <p:spPr>
          <a:xfrm>
            <a:off x="9459939" y="1359065"/>
            <a:ext cx="2483009" cy="2607845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200" b="1" dirty="0"/>
              <a:t>Retention and Training</a:t>
            </a:r>
          </a:p>
          <a:p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Build a knowledge base in Confluence for reusable testing assets and lessons learned.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Create a mentorship programme for new joiners in data and automation testing.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Provide regular training sessions on new frameworks, tools, and industry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364573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3B1D2-E6DB-6F44-A11F-19E847ABB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6D92B9-8991-A246-9B13-791F6651A380}"/>
              </a:ext>
            </a:extLst>
          </p:cNvPr>
          <p:cNvSpPr/>
          <p:nvPr/>
        </p:nvSpPr>
        <p:spPr>
          <a:xfrm>
            <a:off x="203861" y="391932"/>
            <a:ext cx="1900989" cy="1090376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1" dirty="0"/>
              <a:t>1. Test Requirements</a:t>
            </a:r>
          </a:p>
          <a:p>
            <a:r>
              <a:rPr lang="en-GB" sz="1000" dirty="0"/>
              <a:t>Define what needs to be tested and ensure traceability to business goals</a:t>
            </a:r>
            <a:br>
              <a:rPr lang="en-GB" sz="1000" dirty="0"/>
            </a:br>
            <a:r>
              <a:rPr lang="en-GB" sz="1000" dirty="0"/>
              <a:t>1.1 Scope</a:t>
            </a:r>
            <a:br>
              <a:rPr lang="en-GB" sz="1000" dirty="0"/>
            </a:br>
            <a:r>
              <a:rPr lang="en-GB" sz="1000" dirty="0"/>
              <a:t>1.2 Traceability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0FC5B3-502C-E64B-8CA8-BC4F1D5E4AAE}"/>
              </a:ext>
            </a:extLst>
          </p:cNvPr>
          <p:cNvSpPr/>
          <p:nvPr/>
        </p:nvSpPr>
        <p:spPr>
          <a:xfrm>
            <a:off x="2448868" y="349999"/>
            <a:ext cx="2245007" cy="1591171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1" dirty="0"/>
              <a:t>2. Planning</a:t>
            </a:r>
          </a:p>
          <a:p>
            <a:r>
              <a:rPr lang="en-GB" sz="1000" dirty="0"/>
              <a:t>Prepare the testing team, tools, and timelines before execution begins</a:t>
            </a:r>
            <a:br>
              <a:rPr lang="en-GB" sz="1000" dirty="0"/>
            </a:br>
            <a:r>
              <a:rPr lang="en-GB" sz="1000" dirty="0"/>
              <a:t>2.1 Resource allocation</a:t>
            </a:r>
            <a:br>
              <a:rPr lang="en-GB" sz="1000" dirty="0"/>
            </a:br>
            <a:r>
              <a:rPr lang="en-GB" sz="1000" dirty="0"/>
              <a:t>2.2 Effort</a:t>
            </a:r>
            <a:br>
              <a:rPr lang="en-GB" sz="1000" dirty="0"/>
            </a:br>
            <a:r>
              <a:rPr lang="en-GB" sz="1000" dirty="0"/>
              <a:t>2.3 Environment</a:t>
            </a:r>
            <a:br>
              <a:rPr lang="en-GB" sz="1000" dirty="0"/>
            </a:br>
            <a:r>
              <a:rPr lang="en-GB" sz="1000" dirty="0"/>
              <a:t>2.4 Test data HL</a:t>
            </a:r>
            <a:br>
              <a:rPr lang="en-GB" sz="1000" dirty="0"/>
            </a:br>
            <a:r>
              <a:rPr lang="en-GB" sz="1000" dirty="0"/>
              <a:t>2.5 Output test lead</a:t>
            </a:r>
            <a:br>
              <a:rPr lang="en-GB" sz="1000" dirty="0"/>
            </a:br>
            <a:r>
              <a:rPr lang="en-GB" sz="1000" dirty="0"/>
              <a:t>2.6 Number of test cycles</a:t>
            </a:r>
            <a:br>
              <a:rPr lang="en-GB" sz="1000" dirty="0"/>
            </a:br>
            <a:r>
              <a:rPr lang="en-GB" sz="1000" dirty="0"/>
              <a:t>2.7 Methodology decision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7ED868-4DEF-924C-8E6D-7A6000B0A450}"/>
              </a:ext>
            </a:extLst>
          </p:cNvPr>
          <p:cNvSpPr/>
          <p:nvPr/>
        </p:nvSpPr>
        <p:spPr>
          <a:xfrm>
            <a:off x="5075427" y="349999"/>
            <a:ext cx="2245007" cy="1174243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1" dirty="0"/>
              <a:t>3. Test Preparation</a:t>
            </a:r>
          </a:p>
          <a:p>
            <a:r>
              <a:rPr lang="en-GB" sz="1000" dirty="0"/>
              <a:t>Build the foundation for consistent, repeatable test execution</a:t>
            </a:r>
            <a:br>
              <a:rPr lang="en-GB" sz="1000" dirty="0"/>
            </a:br>
            <a:r>
              <a:rPr lang="en-GB" sz="1000" dirty="0"/>
              <a:t>3.1 Test design</a:t>
            </a:r>
            <a:br>
              <a:rPr lang="en-GB" sz="1000" dirty="0"/>
            </a:br>
            <a:r>
              <a:rPr lang="en-GB" sz="1000" dirty="0"/>
              <a:t>3.2 Test data</a:t>
            </a:r>
            <a:br>
              <a:rPr lang="en-GB" sz="1000" dirty="0"/>
            </a:br>
            <a:r>
              <a:rPr lang="en-GB" sz="1000" dirty="0"/>
              <a:t>3.3 Tooling prep / framework setup</a:t>
            </a:r>
            <a:br>
              <a:rPr lang="en-GB" sz="1000" dirty="0"/>
            </a:br>
            <a:r>
              <a:rPr lang="en-GB" sz="1000" dirty="0"/>
              <a:t>3.4 Peer review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67E16B-79B4-E247-B98A-A393D0C574D2}"/>
              </a:ext>
            </a:extLst>
          </p:cNvPr>
          <p:cNvSpPr/>
          <p:nvPr/>
        </p:nvSpPr>
        <p:spPr>
          <a:xfrm>
            <a:off x="8964642" y="392865"/>
            <a:ext cx="2245007" cy="1463321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1" dirty="0"/>
              <a:t>4. Test Execution</a:t>
            </a:r>
          </a:p>
          <a:p>
            <a:r>
              <a:rPr lang="en-GB" sz="1000" dirty="0"/>
              <a:t>Execute test cases and manage results, defects, and readiness</a:t>
            </a:r>
            <a:br>
              <a:rPr lang="en-GB" sz="1000" dirty="0"/>
            </a:br>
            <a:r>
              <a:rPr lang="en-GB" sz="1000" dirty="0"/>
              <a:t>4.1 Smoke testing</a:t>
            </a:r>
            <a:br>
              <a:rPr lang="en-GB" sz="1000" dirty="0"/>
            </a:br>
            <a:r>
              <a:rPr lang="en-GB" sz="1000" dirty="0"/>
              <a:t>4.2 Test execution &amp; defect management</a:t>
            </a:r>
            <a:br>
              <a:rPr lang="en-GB" sz="1000" dirty="0"/>
            </a:br>
            <a:r>
              <a:rPr lang="en-GB" sz="1000" dirty="0"/>
              <a:t>4.3 Defect lifecycle events</a:t>
            </a:r>
            <a:br>
              <a:rPr lang="en-GB" sz="1000" dirty="0"/>
            </a:br>
            <a:r>
              <a:rPr lang="en-GB" sz="1000" dirty="0"/>
              <a:t>4.4 Risk acceptance vs severity</a:t>
            </a:r>
            <a:br>
              <a:rPr lang="en-GB" sz="1000" dirty="0"/>
            </a:br>
            <a:r>
              <a:rPr lang="en-GB" sz="1000" dirty="0"/>
              <a:t>4.5 Test readiness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0FF262-5890-E848-B05F-7E888E67A8BF}"/>
              </a:ext>
            </a:extLst>
          </p:cNvPr>
          <p:cNvSpPr/>
          <p:nvPr/>
        </p:nvSpPr>
        <p:spPr>
          <a:xfrm>
            <a:off x="7842139" y="3059559"/>
            <a:ext cx="2245007" cy="1064049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1" dirty="0"/>
              <a:t>5. Release Readiness</a:t>
            </a:r>
          </a:p>
          <a:p>
            <a:r>
              <a:rPr lang="en-GB" sz="1000" dirty="0"/>
              <a:t>Confirm release confidence and ensure post go-live ownership</a:t>
            </a:r>
            <a:br>
              <a:rPr lang="en-GB" sz="1000" dirty="0"/>
            </a:br>
            <a:r>
              <a:rPr lang="en-GB" sz="1000" dirty="0"/>
              <a:t>5.1 Test completion report</a:t>
            </a:r>
            <a:br>
              <a:rPr lang="en-GB" sz="1000" dirty="0"/>
            </a:br>
            <a:r>
              <a:rPr lang="en-GB" sz="1000" dirty="0"/>
              <a:t>5.2 Warranty support</a:t>
            </a:r>
            <a:br>
              <a:rPr lang="en-GB" sz="1000" dirty="0"/>
            </a:br>
            <a:r>
              <a:rPr lang="en-GB" sz="1000" dirty="0"/>
              <a:t>5.3 Handover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FC836F-E71D-2647-97F4-167BAF820E4B}"/>
              </a:ext>
            </a:extLst>
          </p:cNvPr>
          <p:cNvSpPr/>
          <p:nvPr/>
        </p:nvSpPr>
        <p:spPr>
          <a:xfrm>
            <a:off x="3571371" y="2458706"/>
            <a:ext cx="2245007" cy="933969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1" dirty="0"/>
              <a:t>6. Regression &amp; Automation</a:t>
            </a:r>
          </a:p>
          <a:p>
            <a:r>
              <a:rPr lang="en-GB" sz="1000" dirty="0"/>
              <a:t>Build reusable test assets for efficiency and CI/CD alignment</a:t>
            </a:r>
            <a:br>
              <a:rPr lang="en-GB" sz="1000" dirty="0"/>
            </a:br>
            <a:r>
              <a:rPr lang="en-GB" sz="1000" dirty="0"/>
              <a:t>6.1 Maintain regression packs</a:t>
            </a:r>
            <a:br>
              <a:rPr lang="en-GB" sz="1000" dirty="0"/>
            </a:br>
            <a:r>
              <a:rPr lang="en-GB" sz="1000" dirty="0"/>
              <a:t>6.2 CI/CD integration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B193148-1215-8E42-86F6-67B36AE623B3}"/>
              </a:ext>
            </a:extLst>
          </p:cNvPr>
          <p:cNvSpPr/>
          <p:nvPr/>
        </p:nvSpPr>
        <p:spPr>
          <a:xfrm>
            <a:off x="1087400" y="3807409"/>
            <a:ext cx="2034899" cy="632398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1" dirty="0"/>
              <a:t>7. Process Improvement</a:t>
            </a:r>
          </a:p>
          <a:p>
            <a:r>
              <a:rPr lang="en-GB" sz="1000" dirty="0"/>
              <a:t>Identify lessons learned and evolve testing quality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091E67-5B15-2C48-900C-382D2D141505}"/>
              </a:ext>
            </a:extLst>
          </p:cNvPr>
          <p:cNvSpPr/>
          <p:nvPr/>
        </p:nvSpPr>
        <p:spPr>
          <a:xfrm>
            <a:off x="6464079" y="5973155"/>
            <a:ext cx="2034899" cy="632398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1" dirty="0"/>
              <a:t>8. QA Approach &amp; Self-Audit</a:t>
            </a:r>
          </a:p>
          <a:p>
            <a:r>
              <a:rPr lang="en-GB" sz="1000" dirty="0"/>
              <a:t>Review the testing process and optimise with periodic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7D0F93C-39DC-644A-879E-943F74B21C80}"/>
              </a:ext>
            </a:extLst>
          </p:cNvPr>
          <p:cNvSpPr/>
          <p:nvPr/>
        </p:nvSpPr>
        <p:spPr>
          <a:xfrm>
            <a:off x="9529788" y="5973155"/>
            <a:ext cx="2034899" cy="632398"/>
          </a:xfrm>
          <a:prstGeom prst="roundRect">
            <a:avLst>
              <a:gd name="adj" fmla="val 3082"/>
            </a:avLst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1" dirty="0"/>
              <a:t>9. Documentation &amp; Knowledge Base</a:t>
            </a:r>
          </a:p>
          <a:p>
            <a:r>
              <a:rPr lang="en-GB" sz="1000" dirty="0"/>
              <a:t>Keep testing documentation current and accessible</a:t>
            </a:r>
          </a:p>
        </p:txBody>
      </p:sp>
    </p:spTree>
    <p:extLst>
      <p:ext uri="{BB962C8B-B14F-4D97-AF65-F5344CB8AC3E}">
        <p14:creationId xmlns:p14="http://schemas.microsoft.com/office/powerpoint/2010/main" val="3330817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1096</Words>
  <Application>Microsoft Macintosh PowerPoint</Application>
  <PresentationFormat>Widescreen</PresentationFormat>
  <Paragraphs>183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Heiti TC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2025-10-14T20:40:43Z</dcterms:created>
  <dcterms:modified xsi:type="dcterms:W3CDTF">2025-10-16T02:44:00Z</dcterms:modified>
</cp:coreProperties>
</file>